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69" r:id="rId7"/>
    <p:sldId id="319" r:id="rId8"/>
    <p:sldId id="321" r:id="rId9"/>
    <p:sldId id="320" r:id="rId10"/>
    <p:sldId id="326" r:id="rId11"/>
    <p:sldId id="322" r:id="rId12"/>
    <p:sldId id="323" r:id="rId13"/>
    <p:sldId id="334" r:id="rId14"/>
    <p:sldId id="315" r:id="rId15"/>
    <p:sldId id="327" r:id="rId16"/>
    <p:sldId id="329" r:id="rId17"/>
    <p:sldId id="330" r:id="rId18"/>
    <p:sldId id="328" r:id="rId19"/>
    <p:sldId id="331" r:id="rId20"/>
    <p:sldId id="313" r:id="rId21"/>
    <p:sldId id="332" r:id="rId22"/>
    <p:sldId id="292" r:id="rId23"/>
    <p:sldId id="333" r:id="rId24"/>
    <p:sldId id="290" r:id="rId2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331611-7C4B-7FF9-950C-878AF213D058}" name="Emmanuel JOBIN" initials="EJ" userId="S::emmanuel.jobin@charente-maritime.fr::18d8b827-53fb-4778-83c8-b2d420ad08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670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06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60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15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67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24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62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0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91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94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22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84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4E17A-5336-4A5A-ABC4-2F2A68738F0B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2671F-558A-438F-9486-4A525E42B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62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eb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g"/><Relationship Id="rId18" Type="http://schemas.openxmlformats.org/officeDocument/2006/relationships/image" Target="../media/image5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5.jpg"/><Relationship Id="rId2" Type="http://schemas.openxmlformats.org/officeDocument/2006/relationships/image" Target="../media/image3.jpeg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74" y="0"/>
            <a:ext cx="5133050" cy="32102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C869C2-DCD2-4DA0-86DC-8E7E7B55F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8"/>
          <a:stretch/>
        </p:blipFill>
        <p:spPr>
          <a:xfrm>
            <a:off x="3259200" y="3210279"/>
            <a:ext cx="5673597" cy="28607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81019" y="4637609"/>
            <a:ext cx="4429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Jeudi 26 septembre 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904A00-E4F8-4DD5-9153-5B61E40077CD}"/>
              </a:ext>
            </a:extLst>
          </p:cNvPr>
          <p:cNvSpPr txBox="1"/>
          <p:nvPr/>
        </p:nvSpPr>
        <p:spPr>
          <a:xfrm>
            <a:off x="929536" y="5746389"/>
            <a:ext cx="1084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dirty="0"/>
          </a:p>
          <a:p>
            <a:pPr algn="ctr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Réunion citoyenne autour du partage et de l’écoute, 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pour votre bienveillance</a:t>
            </a:r>
          </a:p>
        </p:txBody>
      </p:sp>
    </p:spTree>
    <p:extLst>
      <p:ext uri="{BB962C8B-B14F-4D97-AF65-F5344CB8AC3E}">
        <p14:creationId xmlns:p14="http://schemas.microsoft.com/office/powerpoint/2010/main" val="1335550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15E6C-0E0F-4E4C-890C-DDC32352EF42}"/>
              </a:ext>
            </a:extLst>
          </p:cNvPr>
          <p:cNvSpPr/>
          <p:nvPr/>
        </p:nvSpPr>
        <p:spPr>
          <a:xfrm>
            <a:off x="-687943" y="108216"/>
            <a:ext cx="992719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Budget 2025 raisonnable et adapté</a:t>
            </a:r>
          </a:p>
          <a:p>
            <a:pPr lvl="2"/>
            <a:endParaRPr lang="fr-FR" sz="3600" dirty="0">
              <a:latin typeface="Avenir-Black"/>
            </a:endParaRPr>
          </a:p>
          <a:p>
            <a:pPr lvl="2"/>
            <a:endParaRPr lang="fr-FR" sz="2800" dirty="0">
              <a:latin typeface="Avenir-Black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369A6AF-7536-4B0B-9F2A-C57581C6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233018-8224-46AD-AF0E-D0D978E8AF28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25" name="Flèche : droite rayée 24">
            <a:extLst>
              <a:ext uri="{FF2B5EF4-FFF2-40B4-BE49-F238E27FC236}">
                <a16:creationId xmlns:a16="http://schemas.microsoft.com/office/drawing/2014/main" id="{91A412B1-31CF-415D-84C2-BCE41435DE78}"/>
              </a:ext>
            </a:extLst>
          </p:cNvPr>
          <p:cNvSpPr/>
          <p:nvPr/>
        </p:nvSpPr>
        <p:spPr>
          <a:xfrm>
            <a:off x="8118811" y="2362173"/>
            <a:ext cx="3178234" cy="3807808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67369C-FBC1-4B5D-9CE1-2E7E6BAA9962}"/>
              </a:ext>
            </a:extLst>
          </p:cNvPr>
          <p:cNvSpPr/>
          <p:nvPr/>
        </p:nvSpPr>
        <p:spPr>
          <a:xfrm>
            <a:off x="-236238" y="700943"/>
            <a:ext cx="88332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/>
            <a:r>
              <a:rPr lang="fr-FR" sz="2800" b="1" dirty="0">
                <a:latin typeface="Avenir-Black"/>
              </a:rPr>
              <a:t>Achat d’une parcelle privée &gt; 2 PROJETS :</a:t>
            </a:r>
          </a:p>
          <a:p>
            <a:pPr lvl="2"/>
            <a:endParaRPr lang="fr-FR" sz="2000" b="1" dirty="0">
              <a:latin typeface="Avenir-Black"/>
            </a:endParaRPr>
          </a:p>
          <a:p>
            <a:pPr lvl="2"/>
            <a:endParaRPr lang="fr-FR" sz="2000" b="1" dirty="0">
              <a:latin typeface="Avenir-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9587B5-8491-4E1E-861E-437D767ADFB2}"/>
              </a:ext>
            </a:extLst>
          </p:cNvPr>
          <p:cNvSpPr/>
          <p:nvPr/>
        </p:nvSpPr>
        <p:spPr>
          <a:xfrm>
            <a:off x="8597044" y="3538054"/>
            <a:ext cx="21551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500" dirty="0">
                <a:latin typeface="Avenir-Black"/>
              </a:rPr>
              <a:t>Demandes de subventions au FEDER (fonds européens 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7223BB-32FB-49C0-9BA5-2EF7BF02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9" b="14028"/>
          <a:stretch/>
        </p:blipFill>
        <p:spPr>
          <a:xfrm>
            <a:off x="1653264" y="2239900"/>
            <a:ext cx="6398964" cy="46005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D92D1F-4ACC-421F-BB4D-4CC1B21044B4}"/>
              </a:ext>
            </a:extLst>
          </p:cNvPr>
          <p:cNvSpPr/>
          <p:nvPr/>
        </p:nvSpPr>
        <p:spPr>
          <a:xfrm>
            <a:off x="307975" y="1194821"/>
            <a:ext cx="982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venir-Black"/>
              </a:rPr>
              <a:t>aire de stockage des déchets verts communaux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venir-Black"/>
              </a:rPr>
              <a:t>maraîchage</a:t>
            </a:r>
          </a:p>
        </p:txBody>
      </p:sp>
    </p:spTree>
    <p:extLst>
      <p:ext uri="{BB962C8B-B14F-4D97-AF65-F5344CB8AC3E}">
        <p14:creationId xmlns:p14="http://schemas.microsoft.com/office/powerpoint/2010/main" val="3400821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4BC507-0496-6E11-85AF-6F057628140A}"/>
              </a:ext>
            </a:extLst>
          </p:cNvPr>
          <p:cNvSpPr txBox="1"/>
          <p:nvPr/>
        </p:nvSpPr>
        <p:spPr>
          <a:xfrm>
            <a:off x="6155467" y="6195479"/>
            <a:ext cx="4214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Lotissement du Domaine des Garennes</a:t>
            </a:r>
          </a:p>
          <a:p>
            <a:pPr algn="ctr"/>
            <a:r>
              <a:rPr lang="fr-FR" b="1" dirty="0"/>
              <a:t>(22 lots)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3C36035-C0ED-42FC-AE5B-2935E71C1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7A582A2-5F56-48A0-BB5F-E7C68D737366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76915-4225-4518-8DB7-351EE80BA706}"/>
              </a:ext>
            </a:extLst>
          </p:cNvPr>
          <p:cNvSpPr/>
          <p:nvPr/>
        </p:nvSpPr>
        <p:spPr>
          <a:xfrm>
            <a:off x="-783193" y="109626"/>
            <a:ext cx="99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Recettes via les nouveaux lotissements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sp>
        <p:nvSpPr>
          <p:cNvPr id="20" name="Flèche : droite rayée 19">
            <a:extLst>
              <a:ext uri="{FF2B5EF4-FFF2-40B4-BE49-F238E27FC236}">
                <a16:creationId xmlns:a16="http://schemas.microsoft.com/office/drawing/2014/main" id="{EA953AA4-3EA3-4678-B4E8-8A02C4B99099}"/>
              </a:ext>
            </a:extLst>
          </p:cNvPr>
          <p:cNvSpPr/>
          <p:nvPr/>
        </p:nvSpPr>
        <p:spPr>
          <a:xfrm>
            <a:off x="239695" y="2077375"/>
            <a:ext cx="3551070" cy="3844031"/>
          </a:xfrm>
          <a:prstGeom prst="stripedRightArrow">
            <a:avLst>
              <a:gd name="adj1" fmla="val 50000"/>
              <a:gd name="adj2" fmla="val 50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8EA4A14-5A19-405F-8753-854B29F353E1}"/>
              </a:ext>
            </a:extLst>
          </p:cNvPr>
          <p:cNvSpPr txBox="1"/>
          <p:nvPr/>
        </p:nvSpPr>
        <p:spPr>
          <a:xfrm>
            <a:off x="714994" y="3179911"/>
            <a:ext cx="3160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2022 / 2026</a:t>
            </a:r>
          </a:p>
          <a:p>
            <a:r>
              <a:rPr lang="fr-FR" sz="2800" dirty="0">
                <a:solidFill>
                  <a:schemeClr val="bg1"/>
                </a:solidFill>
              </a:rPr>
              <a:t>3 LOTISSEMENTS</a:t>
            </a:r>
          </a:p>
          <a:p>
            <a:r>
              <a:rPr lang="fr-FR" sz="2800" dirty="0">
                <a:solidFill>
                  <a:schemeClr val="bg1"/>
                </a:solidFill>
              </a:rPr>
              <a:t>Soit 78 logements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3BBD0B-51A0-497B-BBFA-7F0D214974B8}"/>
              </a:ext>
            </a:extLst>
          </p:cNvPr>
          <p:cNvSpPr/>
          <p:nvPr/>
        </p:nvSpPr>
        <p:spPr>
          <a:xfrm>
            <a:off x="3874347" y="2856745"/>
            <a:ext cx="21128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DES RECETTES DE TAXE FONCIÈRES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8E2949-F812-44AC-B8C0-2E57DFEDC117}"/>
              </a:ext>
            </a:extLst>
          </p:cNvPr>
          <p:cNvSpPr/>
          <p:nvPr/>
        </p:nvSpPr>
        <p:spPr>
          <a:xfrm>
            <a:off x="3874348" y="4195574"/>
            <a:ext cx="211285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RENFORCEMENT DES EQUIPES COMMUNALES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C25A48-4591-42B7-AF35-B9F2252BC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467" y="754602"/>
            <a:ext cx="4082236" cy="539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4BC507-0496-6E11-85AF-6F057628140A}"/>
              </a:ext>
            </a:extLst>
          </p:cNvPr>
          <p:cNvSpPr txBox="1"/>
          <p:nvPr/>
        </p:nvSpPr>
        <p:spPr>
          <a:xfrm>
            <a:off x="171918" y="6067813"/>
            <a:ext cx="4214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Lotissement du Manège d’Equidés</a:t>
            </a:r>
          </a:p>
          <a:p>
            <a:pPr algn="ctr"/>
            <a:r>
              <a:rPr lang="fr-FR" b="1" dirty="0"/>
              <a:t>(27 lots)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3C36035-C0ED-42FC-AE5B-2935E71C1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7A582A2-5F56-48A0-BB5F-E7C68D737366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76915-4225-4518-8DB7-351EE80BA706}"/>
              </a:ext>
            </a:extLst>
          </p:cNvPr>
          <p:cNvSpPr/>
          <p:nvPr/>
        </p:nvSpPr>
        <p:spPr>
          <a:xfrm>
            <a:off x="-783193" y="109626"/>
            <a:ext cx="99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Recettes via les nouveaux lotissements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8D9B88-E90B-4173-84EF-17D157336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43" y="746641"/>
            <a:ext cx="3831361" cy="53519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328B4D-6F6C-4C75-A239-8FBA3BD43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547" y="2048611"/>
            <a:ext cx="5332906" cy="406758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FD4CE6E-E306-489B-A1C2-5475D2E1CC51}"/>
              </a:ext>
            </a:extLst>
          </p:cNvPr>
          <p:cNvSpPr txBox="1"/>
          <p:nvPr/>
        </p:nvSpPr>
        <p:spPr>
          <a:xfrm>
            <a:off x="381547" y="5698481"/>
            <a:ext cx="227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Route de la </a:t>
            </a:r>
            <a:r>
              <a:rPr lang="fr-FR" dirty="0" err="1">
                <a:solidFill>
                  <a:schemeClr val="bg1"/>
                </a:solidFill>
              </a:rPr>
              <a:t>Preuille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7746A82-02DD-486B-B570-11029D1354A8}"/>
              </a:ext>
            </a:extLst>
          </p:cNvPr>
          <p:cNvSpPr txBox="1"/>
          <p:nvPr/>
        </p:nvSpPr>
        <p:spPr>
          <a:xfrm>
            <a:off x="1692992" y="766727"/>
            <a:ext cx="227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Rue du Stade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834B807-5B16-4667-A0A6-DFEE8E43A104}"/>
              </a:ext>
            </a:extLst>
          </p:cNvPr>
          <p:cNvSpPr txBox="1"/>
          <p:nvPr/>
        </p:nvSpPr>
        <p:spPr>
          <a:xfrm rot="20257032">
            <a:off x="8571161" y="4789792"/>
            <a:ext cx="227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Rue du Stade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716E6E-ACB4-4680-B12C-C58B806043A7}"/>
              </a:ext>
            </a:extLst>
          </p:cNvPr>
          <p:cNvSpPr txBox="1"/>
          <p:nvPr/>
        </p:nvSpPr>
        <p:spPr>
          <a:xfrm>
            <a:off x="6096000" y="6116194"/>
            <a:ext cx="4214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Lotissement de la Prairie</a:t>
            </a:r>
          </a:p>
          <a:p>
            <a:pPr algn="ctr"/>
            <a:r>
              <a:rPr lang="fr-FR" b="1" dirty="0"/>
              <a:t>(29 lots)</a:t>
            </a:r>
          </a:p>
        </p:txBody>
      </p:sp>
    </p:spTree>
    <p:extLst>
      <p:ext uri="{BB962C8B-B14F-4D97-AF65-F5344CB8AC3E}">
        <p14:creationId xmlns:p14="http://schemas.microsoft.com/office/powerpoint/2010/main" val="3312011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3C36035-C0ED-42FC-AE5B-2935E71C1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7A582A2-5F56-48A0-BB5F-E7C68D737366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76915-4225-4518-8DB7-351EE80BA706}"/>
              </a:ext>
            </a:extLst>
          </p:cNvPr>
          <p:cNvSpPr/>
          <p:nvPr/>
        </p:nvSpPr>
        <p:spPr>
          <a:xfrm>
            <a:off x="-783193" y="109626"/>
            <a:ext cx="99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Voiries – en attente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AC00478-51E7-4C02-BE65-D3BA2B0D0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1338612"/>
            <a:ext cx="7738291" cy="5429285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20B93D87-C6D7-4F4D-91FB-1E36E7445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248" y="2362172"/>
            <a:ext cx="3244797" cy="443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Objectifs :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écurisation des cheminements (piétons et cycles) et des traversées, modération de la vitesse (plateau autour du monument), l’aménagement urbain s’étend sur 340 ml.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Cet aménagement est en lien avec la réalisation cette année, d’un pôle enfance Jeunesse sur la rue du Stade qui se connecte à la RD 111.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 PAR LE DEPARTEMENT : date inconnue à ce jour </a:t>
            </a:r>
            <a:endParaRPr kumimoji="0" lang="fr-FR" altLang="fr-FR" sz="28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0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3C36035-C0ED-42FC-AE5B-2935E71C1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7A582A2-5F56-48A0-BB5F-E7C68D737366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76915-4225-4518-8DB7-351EE80BA706}"/>
              </a:ext>
            </a:extLst>
          </p:cNvPr>
          <p:cNvSpPr/>
          <p:nvPr/>
        </p:nvSpPr>
        <p:spPr>
          <a:xfrm>
            <a:off x="-783193" y="109626"/>
            <a:ext cx="99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Voiries – aménagements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ABBA2C-340E-47F8-B05D-A835738A4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862269"/>
            <a:ext cx="3848637" cy="54966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42A8A0-BB55-44A9-8701-D25435602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561" y="1595796"/>
            <a:ext cx="6601746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7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3C36035-C0ED-42FC-AE5B-2935E71C1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7A582A2-5F56-48A0-BB5F-E7C68D737366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76915-4225-4518-8DB7-351EE80BA706}"/>
              </a:ext>
            </a:extLst>
          </p:cNvPr>
          <p:cNvSpPr/>
          <p:nvPr/>
        </p:nvSpPr>
        <p:spPr>
          <a:xfrm>
            <a:off x="-783193" y="109626"/>
            <a:ext cx="99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3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intercommunale : Gestion des déchets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834B807-5B16-4667-A0A6-DFEE8E43A104}"/>
              </a:ext>
            </a:extLst>
          </p:cNvPr>
          <p:cNvSpPr txBox="1"/>
          <p:nvPr/>
        </p:nvSpPr>
        <p:spPr>
          <a:xfrm rot="20257032">
            <a:off x="8571161" y="4789792"/>
            <a:ext cx="227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Rue du Stade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193FA-09F9-4CCE-AA7C-4980AE9DF4CE}"/>
              </a:ext>
            </a:extLst>
          </p:cNvPr>
          <p:cNvSpPr/>
          <p:nvPr/>
        </p:nvSpPr>
        <p:spPr>
          <a:xfrm>
            <a:off x="6844683" y="4158365"/>
            <a:ext cx="5051395" cy="23981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A7B731-A87B-4D2C-8E2B-AADEA47D9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34" y="2361242"/>
            <a:ext cx="2458292" cy="245829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4BC507-0496-6E11-85AF-6F057628140A}"/>
              </a:ext>
            </a:extLst>
          </p:cNvPr>
          <p:cNvSpPr txBox="1"/>
          <p:nvPr/>
        </p:nvSpPr>
        <p:spPr>
          <a:xfrm>
            <a:off x="6650995" y="4266790"/>
            <a:ext cx="5438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Les nouveaux lotissements bénéficieront de </a:t>
            </a:r>
            <a:r>
              <a:rPr lang="fr-FR" sz="2400" b="1" dirty="0"/>
              <a:t>bacs collectifs placés au niveau des sorties </a:t>
            </a:r>
            <a:r>
              <a:rPr lang="fr-FR" sz="2400" dirty="0"/>
              <a:t>de ces derniers.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790CAAF-8016-4A04-9B82-38D8DEF63E08}"/>
              </a:ext>
            </a:extLst>
          </p:cNvPr>
          <p:cNvSpPr txBox="1"/>
          <p:nvPr/>
        </p:nvSpPr>
        <p:spPr>
          <a:xfrm>
            <a:off x="6844683" y="5356148"/>
            <a:ext cx="4959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Les camions de collecte passeront une fois la rétrocession au domaine public actée.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E6F33C-C1AC-46F2-BA2F-3985D3010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718811"/>
            <a:ext cx="1743318" cy="202910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4F896EF-91E9-439A-81ED-AB81C85B15A4}"/>
              </a:ext>
            </a:extLst>
          </p:cNvPr>
          <p:cNvSpPr txBox="1"/>
          <p:nvPr/>
        </p:nvSpPr>
        <p:spPr>
          <a:xfrm>
            <a:off x="1394047" y="579203"/>
            <a:ext cx="83727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Bornes de collectes collectives </a:t>
            </a:r>
            <a:r>
              <a:rPr lang="fr-FR" sz="2400" dirty="0"/>
              <a:t>(biodéchets)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SourceSansPro-Bold" panose="020B0703030403020204" pitchFamily="34" charset="0"/>
              </a:rPr>
              <a:t>Rue du Stade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SourceSansPro-Bold" panose="020B0703030403020204" pitchFamily="34" charset="0"/>
              </a:rPr>
              <a:t>Rue de Chizé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SourceSansPro-Bold" panose="020B0703030403020204" pitchFamily="34" charset="0"/>
              </a:rPr>
              <a:t>Rue des </a:t>
            </a:r>
            <a:r>
              <a:rPr lang="fr-FR" sz="2400" dirty="0" err="1">
                <a:latin typeface="SourceSansPro-Bold" panose="020B0703030403020204" pitchFamily="34" charset="0"/>
              </a:rPr>
              <a:t>Rampots</a:t>
            </a:r>
            <a:endParaRPr lang="fr-FR" sz="2400" dirty="0">
              <a:latin typeface="SourceSansPro-Bold" panose="020B0703030403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SourceSansPro-Bold" panose="020B0703030403020204" pitchFamily="34" charset="0"/>
              </a:rPr>
              <a:t>Rue de la Cure</a:t>
            </a:r>
          </a:p>
          <a:p>
            <a:pPr algn="ctr"/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ADD66A-ED6D-45AD-AB63-22AC7FCCE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09" y="2638841"/>
            <a:ext cx="4837565" cy="42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18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3C36035-C0ED-42FC-AE5B-2935E71C1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7A582A2-5F56-48A0-BB5F-E7C68D737366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76915-4225-4518-8DB7-351EE80BA706}"/>
              </a:ext>
            </a:extLst>
          </p:cNvPr>
          <p:cNvSpPr/>
          <p:nvPr/>
        </p:nvSpPr>
        <p:spPr>
          <a:xfrm>
            <a:off x="-783193" y="109626"/>
            <a:ext cx="99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3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intercommunale : Gestion des déchets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834B807-5B16-4667-A0A6-DFEE8E43A104}"/>
              </a:ext>
            </a:extLst>
          </p:cNvPr>
          <p:cNvSpPr txBox="1"/>
          <p:nvPr/>
        </p:nvSpPr>
        <p:spPr>
          <a:xfrm rot="20257032">
            <a:off x="8571161" y="4789792"/>
            <a:ext cx="2273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Rue du Stade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E6F33C-C1AC-46F2-BA2F-3985D3010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718811"/>
            <a:ext cx="1743318" cy="20291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1C6717-627F-4CE4-9BAF-69D038CA3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00" t="12000" r="29800" b="5554"/>
          <a:stretch/>
        </p:blipFill>
        <p:spPr>
          <a:xfrm>
            <a:off x="3023620" y="1006621"/>
            <a:ext cx="3459960" cy="575116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2E86A0F-3644-4388-BD1D-15E5FB41B8DC}"/>
              </a:ext>
            </a:extLst>
          </p:cNvPr>
          <p:cNvSpPr txBox="1"/>
          <p:nvPr/>
        </p:nvSpPr>
        <p:spPr>
          <a:xfrm>
            <a:off x="1545265" y="594200"/>
            <a:ext cx="4760621" cy="9144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highlight>
                  <a:srgbClr val="0CA267"/>
                </a:highlight>
                <a:latin typeface="SourceSansPro-Bold" panose="020B0703030403020204" pitchFamily="34" charset="0"/>
              </a:rPr>
              <a:t> DÉCHETS AUTORISÉS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6611DFA-F03A-4017-AC11-CA5A414E6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4" t="21466" r="55076" b="11333"/>
          <a:stretch/>
        </p:blipFill>
        <p:spPr>
          <a:xfrm>
            <a:off x="7793507" y="2474440"/>
            <a:ext cx="3996000" cy="41270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5A8BF86-B0C8-4F48-AD98-C4D3A5C77876}"/>
              </a:ext>
            </a:extLst>
          </p:cNvPr>
          <p:cNvSpPr/>
          <p:nvPr/>
        </p:nvSpPr>
        <p:spPr>
          <a:xfrm>
            <a:off x="2936240" y="940623"/>
            <a:ext cx="3897158" cy="5867966"/>
          </a:xfrm>
          <a:prstGeom prst="rect">
            <a:avLst/>
          </a:prstGeom>
          <a:noFill/>
          <a:ln w="38100">
            <a:solidFill>
              <a:srgbClr val="0CA2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B892C9E-C64A-4EC9-B4E1-52B0D21AB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48" y="3917375"/>
            <a:ext cx="2974635" cy="223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F4042C6-67DC-488A-AD4C-7E14E5AFE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67" y="428584"/>
            <a:ext cx="1442442" cy="170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1DF0373-DBB6-4F67-8EC6-407089B5DAB7}"/>
              </a:ext>
            </a:extLst>
          </p:cNvPr>
          <p:cNvSpPr txBox="1"/>
          <p:nvPr/>
        </p:nvSpPr>
        <p:spPr>
          <a:xfrm>
            <a:off x="0" y="2859884"/>
            <a:ext cx="2936240" cy="73187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pPr algn="ctr"/>
            <a:r>
              <a:rPr lang="fr-FR" sz="2100" b="1" u="sng" dirty="0">
                <a:solidFill>
                  <a:srgbClr val="312158"/>
                </a:solidFill>
                <a:latin typeface="SourceSansPro-Bold" panose="020B0703030403020204" pitchFamily="34" charset="0"/>
              </a:rPr>
              <a:t>Kit à retirer en mairie</a:t>
            </a:r>
          </a:p>
          <a:p>
            <a:pPr algn="ctr"/>
            <a:r>
              <a:rPr lang="fr-FR" sz="2100" b="1" dirty="0">
                <a:solidFill>
                  <a:srgbClr val="312158"/>
                </a:solidFill>
                <a:latin typeface="SourceSansPro-Bold" panose="020B0703030403020204" pitchFamily="34" charset="0"/>
              </a:rPr>
              <a:t>Uniquement dans les sacs fournis :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130A0AB-DB04-4860-A603-A73818A224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50" t="30991" r="71575" b="56062"/>
          <a:stretch/>
        </p:blipFill>
        <p:spPr>
          <a:xfrm>
            <a:off x="439627" y="5828643"/>
            <a:ext cx="1004160" cy="6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59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23109" y="6583680"/>
            <a:ext cx="165462" cy="25144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711258" y="6570617"/>
            <a:ext cx="268765" cy="255797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61CF0ED-82EB-427F-95C8-3B2A13568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11EB229-50EC-4B3F-ADE1-30FA3E3D0B8E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B7FBE8-C60E-48E7-AF3B-6FECA05F2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94" y="544163"/>
            <a:ext cx="7510709" cy="63138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5DA382-6BA2-4C5C-A68B-A4B5FD444EBA}"/>
              </a:ext>
            </a:extLst>
          </p:cNvPr>
          <p:cNvSpPr/>
          <p:nvPr/>
        </p:nvSpPr>
        <p:spPr>
          <a:xfrm>
            <a:off x="-783193" y="109626"/>
            <a:ext cx="992719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3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intercommunale : SIVOS Ballon / Ciré d’Aunis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Font typeface="+mj-lt"/>
              <a:buAutoNum type="arabicParenR" startAt="3"/>
            </a:pP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</p:spTree>
    <p:extLst>
      <p:ext uri="{BB962C8B-B14F-4D97-AF65-F5344CB8AC3E}">
        <p14:creationId xmlns:p14="http://schemas.microsoft.com/office/powerpoint/2010/main" val="103568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60FD90C-A341-4286-AC25-E655F5E46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B8A0107-8FD2-47FE-9D65-F78EBF66B9BC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82A617-28A2-4E88-8457-DC13C132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8893"/>
            <a:ext cx="5506218" cy="422969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967BECB-1F3E-4D8F-8E39-0B6BD76EF6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02" b="15988"/>
          <a:stretch/>
        </p:blipFill>
        <p:spPr>
          <a:xfrm>
            <a:off x="903823" y="4571451"/>
            <a:ext cx="5048955" cy="15771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5EBC69-9B2E-4174-A0B5-35F59354C5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936" b="11309"/>
          <a:stretch/>
        </p:blipFill>
        <p:spPr>
          <a:xfrm>
            <a:off x="891898" y="2917184"/>
            <a:ext cx="5060880" cy="15101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17E44BC-75A7-4701-9EF0-73B31747EA74}"/>
              </a:ext>
            </a:extLst>
          </p:cNvPr>
          <p:cNvSpPr txBox="1"/>
          <p:nvPr/>
        </p:nvSpPr>
        <p:spPr>
          <a:xfrm>
            <a:off x="6085992" y="1268077"/>
            <a:ext cx="344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Date à confirmer : </a:t>
            </a:r>
          </a:p>
          <a:p>
            <a:r>
              <a:rPr lang="fr-FR" b="1" dirty="0"/>
              <a:t>SAMEDI 30 NOVEMBRE – 10H30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038B0-87FC-42B0-A1ED-EB9CDC961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33" y="1112237"/>
            <a:ext cx="70048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b="1" u="sng" dirty="0">
                <a:latin typeface="+mn-lt"/>
              </a:rPr>
              <a:t>Effectif rentrée 2024/2025 </a:t>
            </a:r>
            <a:r>
              <a:rPr lang="fr-FR" dirty="0">
                <a:latin typeface="+mn-lt"/>
              </a:rPr>
              <a:t>:</a:t>
            </a:r>
            <a:endParaRPr lang="fr-FR" altLang="fr-FR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dirty="0">
                <a:latin typeface="+mn-lt"/>
              </a:rPr>
              <a:t>Ecole maternelle : 85 enfants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dirty="0">
                <a:latin typeface="+mn-lt"/>
              </a:rPr>
              <a:t>Ecole primaire : 148 enfants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dirty="0">
                <a:latin typeface="+mn-lt"/>
              </a:rPr>
              <a:t>Extrascolaire été 2024 : 88 enfants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dirty="0">
                <a:latin typeface="+mn-lt"/>
              </a:rPr>
              <a:t>Périscolaire : 103 enfants inscrits le matin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dirty="0">
                <a:latin typeface="+mn-lt"/>
              </a:rPr>
              <a:t>	        143 enfants inscrits le soir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4D39D6-B2EE-4248-B59C-E6BA44D6940A}"/>
              </a:ext>
            </a:extLst>
          </p:cNvPr>
          <p:cNvSpPr/>
          <p:nvPr/>
        </p:nvSpPr>
        <p:spPr>
          <a:xfrm>
            <a:off x="-766102" y="92089"/>
            <a:ext cx="99271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3"/>
            </a:pPr>
            <a:r>
              <a:rPr lang="fr-FR" sz="2800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intercommunale : SIVOS Ballon / Ciré d’Aunis</a:t>
            </a:r>
          </a:p>
          <a:p>
            <a:pPr lvl="2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       Inauguration du Pôle Enfance et de la voirie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Font typeface="+mj-lt"/>
              <a:buAutoNum type="arabicParenR" startAt="3"/>
            </a:pPr>
            <a:endParaRPr lang="fr-FR" sz="2800" b="1" dirty="0">
              <a:latin typeface="Avenir-Black"/>
            </a:endParaRPr>
          </a:p>
          <a:p>
            <a:pPr marL="1428750" lvl="2" indent="-514350">
              <a:buFont typeface="+mj-lt"/>
              <a:buAutoNum type="arabicParenR" startAt="3"/>
            </a:pP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</p:spTree>
    <p:extLst>
      <p:ext uri="{BB962C8B-B14F-4D97-AF65-F5344CB8AC3E}">
        <p14:creationId xmlns:p14="http://schemas.microsoft.com/office/powerpoint/2010/main" val="992072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D897F04-BA35-4DB0-A17A-A026B2817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D841AB1-7248-4CF6-A2A9-591181A43886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F75E58-50A2-46B0-84B2-223135CD3E6F}"/>
              </a:ext>
            </a:extLst>
          </p:cNvPr>
          <p:cNvSpPr/>
          <p:nvPr/>
        </p:nvSpPr>
        <p:spPr>
          <a:xfrm>
            <a:off x="-783192" y="109626"/>
            <a:ext cx="647377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4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Elections municipales 2026</a:t>
            </a:r>
          </a:p>
          <a:p>
            <a:pPr lvl="2"/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2B7BBB-3330-4572-9C3F-C23ECB9D9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25" y="2828925"/>
            <a:ext cx="5715000" cy="381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FCBE71-D050-451D-87C9-72E9363A0C9C}"/>
              </a:ext>
            </a:extLst>
          </p:cNvPr>
          <p:cNvSpPr txBox="1"/>
          <p:nvPr/>
        </p:nvSpPr>
        <p:spPr>
          <a:xfrm>
            <a:off x="474266" y="574506"/>
            <a:ext cx="99780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Un nouveau Maire pour demain…</a:t>
            </a:r>
          </a:p>
          <a:p>
            <a:r>
              <a:rPr lang="fr-FR" sz="2400" dirty="0"/>
              <a:t>Devenir mairesse ou maire, c'est être </a:t>
            </a:r>
            <a:r>
              <a:rPr lang="fr-FR" sz="2400" u="sng" dirty="0"/>
              <a:t>responsable</a:t>
            </a:r>
            <a:r>
              <a:rPr lang="fr-FR" sz="2400" dirty="0"/>
              <a:t>, entre autres, de la </a:t>
            </a:r>
            <a:r>
              <a:rPr lang="fr-FR" sz="2400" u="sng" dirty="0"/>
              <a:t>sécurité</a:t>
            </a:r>
            <a:r>
              <a:rPr lang="fr-FR" sz="2400" dirty="0"/>
              <a:t>, de </a:t>
            </a:r>
            <a:r>
              <a:rPr lang="fr-FR" sz="2400" u="sng" dirty="0"/>
              <a:t>l'aménagement</a:t>
            </a:r>
            <a:r>
              <a:rPr lang="fr-FR" sz="2400" dirty="0"/>
              <a:t>, de la salubrité, des </a:t>
            </a:r>
            <a:r>
              <a:rPr lang="fr-FR" sz="2400" u="sng" dirty="0"/>
              <a:t>actes civils</a:t>
            </a:r>
            <a:r>
              <a:rPr lang="fr-FR" sz="2400" dirty="0"/>
              <a:t>, de la vie </a:t>
            </a:r>
            <a:r>
              <a:rPr lang="fr-FR" sz="2400" u="sng" dirty="0"/>
              <a:t>associative</a:t>
            </a:r>
            <a:r>
              <a:rPr lang="fr-FR" sz="2400" dirty="0"/>
              <a:t>, culturelle et du respect des lois et règlements au sein d'un territoire donné.</a:t>
            </a:r>
          </a:p>
          <a:p>
            <a:endParaRPr lang="fr-FR" sz="2400" dirty="0"/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685736-DB42-49EB-9669-E58B4BE72295}"/>
              </a:ext>
            </a:extLst>
          </p:cNvPr>
          <p:cNvSpPr txBox="1"/>
          <p:nvPr/>
        </p:nvSpPr>
        <p:spPr>
          <a:xfrm>
            <a:off x="474266" y="2333268"/>
            <a:ext cx="756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Il faut simplement 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être de nationalité française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avoir au moins 18 ans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être en possession de tous ses droits civiques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être inscrit sur la liste électorale de la commune, être domicilié dans la commune depuis au moins 6 mois ou être contribuable depuis 5 ans dans cette commune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ne pas occuper simultanément une fonction incompatible ou inéligible, comme juge, préfet ou militaire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déclarer sa candidature en préfecture ou sous-préfecture.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31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9417"/>
            <a:ext cx="1082475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b="1" dirty="0">
              <a:solidFill>
                <a:srgbClr val="00B0F0"/>
              </a:solidFill>
              <a:latin typeface="Avenir-Black"/>
            </a:endParaRPr>
          </a:p>
          <a:p>
            <a:r>
              <a:rPr lang="fr-FR" sz="2800" b="1" u="sng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Sujets proposés</a:t>
            </a:r>
          </a:p>
          <a:p>
            <a:pPr marL="1428750" lvl="2" indent="-514350">
              <a:buFontTx/>
              <a:buAutoNum type="arabicParenR"/>
            </a:pPr>
            <a:r>
              <a:rPr lang="fr-FR" sz="2800" b="1" dirty="0">
                <a:latin typeface="Avenir-Black"/>
              </a:rPr>
              <a:t>Accueil / Bienvenue</a:t>
            </a:r>
          </a:p>
          <a:p>
            <a:pPr marL="1428750" lvl="2" indent="-514350">
              <a:buAutoNum type="arabicParenR"/>
            </a:pPr>
            <a:r>
              <a:rPr lang="fr-FR" sz="2800" b="1" dirty="0">
                <a:latin typeface="Avenir-Black"/>
              </a:rPr>
              <a:t>Vie municipale :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venir-Black"/>
              </a:rPr>
              <a:t>Budget communal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venir-Black"/>
              </a:rPr>
              <a:t>Projets 2025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venir-Black"/>
              </a:rPr>
              <a:t>Lotissements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venir-Black"/>
              </a:rPr>
              <a:t>Voirie</a:t>
            </a:r>
          </a:p>
          <a:p>
            <a:pPr marL="1428750" lvl="2" indent="-514350">
              <a:buAutoNum type="arabicParenR"/>
            </a:pPr>
            <a:r>
              <a:rPr lang="fr-FR" sz="2800" b="1" dirty="0">
                <a:latin typeface="Avenir-Black"/>
              </a:rPr>
              <a:t>Vie intercommunale :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venir-Black"/>
              </a:rPr>
              <a:t>SIVOS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venir-Black"/>
              </a:rPr>
              <a:t>CDC Aunis Sud</a:t>
            </a:r>
          </a:p>
          <a:p>
            <a:pPr marL="1428750" lvl="2" indent="-514350">
              <a:buFontTx/>
              <a:buAutoNum type="arabicParenR"/>
            </a:pPr>
            <a:r>
              <a:rPr lang="fr-FR" sz="2800" b="1" dirty="0">
                <a:latin typeface="Avenir-Black"/>
              </a:rPr>
              <a:t>Elections municipales 2026</a:t>
            </a:r>
          </a:p>
          <a:p>
            <a:pPr marL="1428750" lvl="2" indent="-514350">
              <a:buAutoNum type="arabicParenR"/>
            </a:pPr>
            <a:r>
              <a:rPr lang="fr-FR" sz="2800" b="1" dirty="0">
                <a:latin typeface="Avenir-Black"/>
              </a:rPr>
              <a:t>Questions diverses</a:t>
            </a:r>
          </a:p>
          <a:p>
            <a:pPr lvl="2"/>
            <a:endParaRPr lang="fr-FR" sz="2800" b="1" dirty="0">
              <a:latin typeface="Avenir-Black"/>
            </a:endParaRPr>
          </a:p>
          <a:p>
            <a:pPr lvl="2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Avenir-Black"/>
              </a:rPr>
              <a:t>Pot de l'amitié / Visite des associations</a:t>
            </a:r>
          </a:p>
          <a:p>
            <a:pPr lvl="2"/>
            <a:endParaRPr lang="fr-FR" sz="2800" b="1" dirty="0">
              <a:latin typeface="Avenir-Black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934016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D897F04-BA35-4DB0-A17A-A026B2817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D841AB1-7248-4CF6-A2A9-591181A43886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F75E58-50A2-46B0-84B2-223135CD3E6F}"/>
              </a:ext>
            </a:extLst>
          </p:cNvPr>
          <p:cNvSpPr/>
          <p:nvPr/>
        </p:nvSpPr>
        <p:spPr>
          <a:xfrm>
            <a:off x="-783192" y="109626"/>
            <a:ext cx="647377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5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Questions diverses</a:t>
            </a:r>
          </a:p>
          <a:p>
            <a:pPr lvl="2"/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DA889A3-D737-4313-8977-98E4BDEF9C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1F5F9"/>
              </a:clrFrom>
              <a:clrTo>
                <a:srgbClr val="F1F5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4EC7B3D3-CE5C-4749-AA39-E21A9932B3B3}"/>
              </a:ext>
            </a:extLst>
          </p:cNvPr>
          <p:cNvSpPr txBox="1"/>
          <p:nvPr/>
        </p:nvSpPr>
        <p:spPr>
          <a:xfrm>
            <a:off x="2261600" y="2124813"/>
            <a:ext cx="10142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500" dirty="0">
                <a:solidFill>
                  <a:schemeClr val="bg1"/>
                </a:solidFill>
              </a:rPr>
              <a:t>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A6FDB9C-D4B1-44BD-AEA6-8B70225E1BB9}"/>
              </a:ext>
            </a:extLst>
          </p:cNvPr>
          <p:cNvSpPr txBox="1"/>
          <p:nvPr/>
        </p:nvSpPr>
        <p:spPr>
          <a:xfrm>
            <a:off x="7608373" y="1274036"/>
            <a:ext cx="10142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500" dirty="0">
                <a:solidFill>
                  <a:schemeClr val="bg1"/>
                </a:solidFill>
              </a:rPr>
              <a:t>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3823949-8360-4D7E-931E-1BBB1B312DD5}"/>
              </a:ext>
            </a:extLst>
          </p:cNvPr>
          <p:cNvSpPr txBox="1"/>
          <p:nvPr/>
        </p:nvSpPr>
        <p:spPr>
          <a:xfrm>
            <a:off x="3186357" y="3136084"/>
            <a:ext cx="101425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500" dirty="0">
                <a:solidFill>
                  <a:schemeClr val="bg1"/>
                </a:solidFill>
              </a:rPr>
              <a:t>…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B35BF18-E7E3-402A-A18B-C44902A31A22}"/>
              </a:ext>
            </a:extLst>
          </p:cNvPr>
          <p:cNvSpPr txBox="1"/>
          <p:nvPr/>
        </p:nvSpPr>
        <p:spPr>
          <a:xfrm>
            <a:off x="5154225" y="2497976"/>
            <a:ext cx="20625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500" dirty="0">
                <a:solidFill>
                  <a:schemeClr val="bg1"/>
                </a:solidFill>
              </a:rPr>
              <a:t>!!!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05290DC-D8D5-4E18-862F-0B0963D65F78}"/>
              </a:ext>
            </a:extLst>
          </p:cNvPr>
          <p:cNvSpPr txBox="1"/>
          <p:nvPr/>
        </p:nvSpPr>
        <p:spPr>
          <a:xfrm>
            <a:off x="8533130" y="2753994"/>
            <a:ext cx="20625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500" dirty="0">
                <a:solidFill>
                  <a:schemeClr val="bg1"/>
                </a:solidFill>
              </a:rPr>
              <a:t>!!!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59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78351" y="3596"/>
            <a:ext cx="8919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Avenir-Black"/>
              </a:rPr>
              <a:t>Pot de l'amitié / Visite des associations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775C8CF-64F6-4EE4-8EB7-AD5E359DA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B01A8E7-DC90-4840-ABD0-991C78E18E41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E633E8-DA7A-4360-B6F5-0B9D29CA2F13}"/>
              </a:ext>
            </a:extLst>
          </p:cNvPr>
          <p:cNvSpPr txBox="1"/>
          <p:nvPr/>
        </p:nvSpPr>
        <p:spPr>
          <a:xfrm>
            <a:off x="6316823" y="5197264"/>
            <a:ext cx="28941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b="1" dirty="0">
                <a:latin typeface="Avenir-Black"/>
              </a:rPr>
              <a:t>Tour d’horizon des associations </a:t>
            </a:r>
          </a:p>
          <a:p>
            <a:pPr algn="r"/>
            <a:r>
              <a:rPr lang="fr-FR" sz="2000" dirty="0">
                <a:latin typeface="Avenir-Black"/>
              </a:rPr>
              <a:t>Plusieurs stands de présentation dans la salle</a:t>
            </a:r>
          </a:p>
          <a:p>
            <a:pPr algn="r"/>
            <a:endParaRPr lang="fr-FR" sz="2000" dirty="0">
              <a:latin typeface="Avenir-Black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D7FCD4C-202C-40F0-A96D-AD3BD8083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987">
            <a:off x="1585100" y="1874956"/>
            <a:ext cx="1776541" cy="174461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3CCDD6D-5FE8-4463-B352-C0E55A6DE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0" t="75105"/>
          <a:stretch/>
        </p:blipFill>
        <p:spPr>
          <a:xfrm>
            <a:off x="709426" y="1181681"/>
            <a:ext cx="703441" cy="87736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26B986E-72E8-48D0-9250-E8DAD93861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6" t="78691" r="39285"/>
          <a:stretch/>
        </p:blipFill>
        <p:spPr>
          <a:xfrm>
            <a:off x="504372" y="1801331"/>
            <a:ext cx="961990" cy="68173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A980B12-89FB-4CFD-9E73-C4EF79027F4E}"/>
              </a:ext>
            </a:extLst>
          </p:cNvPr>
          <p:cNvSpPr txBox="1"/>
          <p:nvPr/>
        </p:nvSpPr>
        <p:spPr>
          <a:xfrm>
            <a:off x="330339" y="3242791"/>
            <a:ext cx="57738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venir-Black"/>
              </a:rPr>
              <a:t>Pot de l’amitié</a:t>
            </a:r>
          </a:p>
          <a:p>
            <a:r>
              <a:rPr lang="fr-FR" sz="2000" dirty="0">
                <a:latin typeface="Avenir-Black"/>
              </a:rPr>
              <a:t>Produits issus de l’épicerie</a:t>
            </a:r>
          </a:p>
          <a:p>
            <a:r>
              <a:rPr lang="fr-FR" sz="2000" dirty="0">
                <a:latin typeface="Avenir-Black"/>
              </a:rPr>
              <a:t>du quotidien  « Au Local »</a:t>
            </a:r>
          </a:p>
          <a:p>
            <a:endParaRPr lang="fr-FR" sz="2000" dirty="0">
              <a:latin typeface="Avenir-Black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8554EF7-422D-4433-90D1-432A75F9D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4" b="79337"/>
          <a:stretch/>
        </p:blipFill>
        <p:spPr>
          <a:xfrm>
            <a:off x="1275283" y="1498351"/>
            <a:ext cx="832270" cy="67557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F577D79-BA00-40C1-AA8D-F8F0F0007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0" t="27444" r="13125" b="36109"/>
          <a:stretch/>
        </p:blipFill>
        <p:spPr>
          <a:xfrm>
            <a:off x="771926" y="2439745"/>
            <a:ext cx="967666" cy="105501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0FF3EF8-815D-4338-8BF6-47CE58AB8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27444" r="50201" b="36109"/>
          <a:stretch/>
        </p:blipFill>
        <p:spPr>
          <a:xfrm>
            <a:off x="-98484" y="2625962"/>
            <a:ext cx="961990" cy="10550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096434-CB0D-4E17-A11C-E2DA7B0EE6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94" t="31576" r="26103" b="25266"/>
          <a:stretch/>
        </p:blipFill>
        <p:spPr>
          <a:xfrm>
            <a:off x="9297889" y="4688538"/>
            <a:ext cx="2894111" cy="21742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5CD8D9-152D-438A-8988-CC48E061F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0" y="5155620"/>
            <a:ext cx="2257832" cy="1714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D3D781-E27B-4E4F-B64C-CCBA3833B8C5}"/>
              </a:ext>
            </a:extLst>
          </p:cNvPr>
          <p:cNvSpPr/>
          <p:nvPr/>
        </p:nvSpPr>
        <p:spPr>
          <a:xfrm>
            <a:off x="985367" y="5272188"/>
            <a:ext cx="4348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Inscription auprès de Christelle Hardy, conseillère numérique</a:t>
            </a:r>
          </a:p>
          <a:p>
            <a:r>
              <a:rPr lang="fr-FR" dirty="0">
                <a:solidFill>
                  <a:schemeClr val="accent5"/>
                </a:solidFill>
              </a:rPr>
              <a:t>au sein de la </a:t>
            </a:r>
            <a:r>
              <a:rPr lang="fr-FR" dirty="0" err="1">
                <a:solidFill>
                  <a:schemeClr val="accent5"/>
                </a:solidFill>
              </a:rPr>
              <a:t>CdC</a:t>
            </a:r>
            <a:r>
              <a:rPr lang="fr-FR" dirty="0">
                <a:solidFill>
                  <a:schemeClr val="accent5"/>
                </a:solidFill>
              </a:rPr>
              <a:t> Aunis Sud.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C5552E-DA01-4A7A-B0E5-921977B68DB9}"/>
              </a:ext>
            </a:extLst>
          </p:cNvPr>
          <p:cNvSpPr/>
          <p:nvPr/>
        </p:nvSpPr>
        <p:spPr>
          <a:xfrm>
            <a:off x="2100175" y="6191526"/>
            <a:ext cx="4348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06 23 07 18 72 / c.hardy@aunis-sud.fr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84E54F-3620-4C47-A037-3249B4FB560B}"/>
              </a:ext>
            </a:extLst>
          </p:cNvPr>
          <p:cNvSpPr/>
          <p:nvPr/>
        </p:nvSpPr>
        <p:spPr>
          <a:xfrm>
            <a:off x="187289" y="4934161"/>
            <a:ext cx="4348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ATELIER NUMÉRIQUES GRATUITS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2A99E3-9CAB-42C6-88ED-22B33B244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269" y="1991810"/>
            <a:ext cx="944962" cy="9754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083122-82FB-4C59-85A0-4DE6BC70DB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8" y="1891451"/>
            <a:ext cx="1205115" cy="11985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86DA3E-D165-4548-A81E-F7E11D01A8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891" y="3274065"/>
            <a:ext cx="1723630" cy="112509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0777DDD-56EE-4BF9-A681-88BA913301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90" y="1937275"/>
            <a:ext cx="1191096" cy="117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4AE7230-BA9A-4F83-AAC5-5B52A46E4E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01" y="3362349"/>
            <a:ext cx="1905000" cy="107156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6DB0575-C0F6-409A-8FAD-5EC97F6509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98" y="3357852"/>
            <a:ext cx="1452603" cy="108945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91FEF99-23DD-44B3-8513-2238701EEA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64" y="1881641"/>
            <a:ext cx="1306452" cy="125436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C80B72D-DE59-41CE-9508-E5305D6380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73" y="1935416"/>
            <a:ext cx="1332291" cy="120873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B222073-458E-4CD6-8AC4-FBFF41150F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82" y="1919671"/>
            <a:ext cx="1225587" cy="124491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1724CBB-63BB-4F2C-825B-E45222BF85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21" y="3414308"/>
            <a:ext cx="1539700" cy="884287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79B1567B-58B9-49C4-94C3-0311B67415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91" y="3335877"/>
            <a:ext cx="1530251" cy="11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1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771154" y="108495"/>
            <a:ext cx="50158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Tx/>
              <a:buAutoNum type="arabicParenR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Accueil / Bienvenue</a:t>
            </a:r>
          </a:p>
          <a:p>
            <a:pPr lvl="2"/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19C229-7409-B1C0-67FA-D8E84056E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3151555"/>
            <a:ext cx="5386812" cy="344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652B84-55E8-49B6-9644-18CD78E75D84}"/>
              </a:ext>
            </a:extLst>
          </p:cNvPr>
          <p:cNvSpPr/>
          <p:nvPr/>
        </p:nvSpPr>
        <p:spPr>
          <a:xfrm>
            <a:off x="-1" y="1370379"/>
            <a:ext cx="737910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Tx/>
              <a:buChar char="-"/>
            </a:pPr>
            <a:r>
              <a:rPr lang="fr-FR" sz="2800" dirty="0">
                <a:latin typeface="Avenir-Black"/>
              </a:rPr>
              <a:t>Présents, Absents et excusés</a:t>
            </a:r>
          </a:p>
          <a:p>
            <a:pPr marL="1371600" lvl="2" indent="-457200">
              <a:buFontTx/>
              <a:buChar char="-"/>
            </a:pPr>
            <a:r>
              <a:rPr lang="fr-FR" sz="2800" dirty="0">
                <a:latin typeface="Avenir-Black"/>
              </a:rPr>
              <a:t>Bienvenue aux nouveaux habitants</a:t>
            </a:r>
          </a:p>
          <a:p>
            <a:pPr marL="1371600" lvl="2" indent="-457200">
              <a:buFontTx/>
              <a:buChar char="-"/>
            </a:pPr>
            <a:r>
              <a:rPr lang="fr-FR" sz="2800" dirty="0">
                <a:latin typeface="Avenir-Black"/>
              </a:rPr>
              <a:t>Charte du Bien vivre ensemble</a:t>
            </a: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9F830B-CADC-4DD5-BA58-F08C937B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958" y="3149323"/>
            <a:ext cx="4436919" cy="344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D68BA8-5CBE-46FE-ADEE-A3E5A670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3"/>
          <a:stretch/>
        </p:blipFill>
        <p:spPr>
          <a:xfrm rot="1011159">
            <a:off x="8180079" y="1693647"/>
            <a:ext cx="4157474" cy="22219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906AD6-573A-45AA-A813-B8F72EACD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9B0E842-03FF-4503-954C-16308B497513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42671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15E6C-0E0F-4E4C-890C-DDC32352EF42}"/>
              </a:ext>
            </a:extLst>
          </p:cNvPr>
          <p:cNvSpPr/>
          <p:nvPr/>
        </p:nvSpPr>
        <p:spPr>
          <a:xfrm>
            <a:off x="-783193" y="109626"/>
            <a:ext cx="992719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Situation comptable  au 15/09/2024 </a:t>
            </a:r>
          </a:p>
          <a:p>
            <a:pPr lvl="2"/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369A6AF-7536-4B0B-9F2A-C57581C6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233018-8224-46AD-AF0E-D0D978E8AF28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68842B-9B97-4F29-8C28-9FB1F76E1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" y="1956622"/>
            <a:ext cx="12187909" cy="31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15E6C-0E0F-4E4C-890C-DDC32352EF42}"/>
              </a:ext>
            </a:extLst>
          </p:cNvPr>
          <p:cNvSpPr/>
          <p:nvPr/>
        </p:nvSpPr>
        <p:spPr>
          <a:xfrm>
            <a:off x="-783193" y="109626"/>
            <a:ext cx="102645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Mise en réseau d’alerte</a:t>
            </a:r>
          </a:p>
          <a:p>
            <a:pPr lvl="2"/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369A6AF-7536-4B0B-9F2A-C57581C6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233018-8224-46AD-AF0E-D0D978E8AF28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FB28370-405C-4CE8-B4EC-3DC6F038F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5599"/>
            <a:ext cx="11636419" cy="26161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531E03-3F41-48E4-9DDC-4A9778D25FE9}"/>
              </a:ext>
            </a:extLst>
          </p:cNvPr>
          <p:cNvSpPr/>
          <p:nvPr/>
        </p:nvSpPr>
        <p:spPr>
          <a:xfrm>
            <a:off x="307975" y="1185434"/>
            <a:ext cx="307816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latin typeface="Avenir-Black"/>
              </a:rPr>
              <a:t>Une alerte justifiée par un taux d’endettement élevé en 2022 lié aux travaux de voirie Rue du Stade et des Gros Hommes</a:t>
            </a:r>
          </a:p>
          <a:p>
            <a:pPr marL="1428750" lvl="2" indent="-514350">
              <a:buAutoNum type="arabicParenR"/>
            </a:pPr>
            <a:endParaRPr lang="fr-FR" b="1" dirty="0">
              <a:latin typeface="Avenir-Black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6E619E-2D2B-458D-9CBA-D69098FCE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081" y="653966"/>
            <a:ext cx="5719270" cy="3054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3535D083-C35A-4C85-91A0-ED169B895D45}"/>
              </a:ext>
            </a:extLst>
          </p:cNvPr>
          <p:cNvSpPr/>
          <p:nvPr/>
        </p:nvSpPr>
        <p:spPr>
          <a:xfrm>
            <a:off x="10750857" y="5613548"/>
            <a:ext cx="1390928" cy="1244451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06B1A5-5ED7-42AD-9DEB-2E1F4052109D}"/>
              </a:ext>
            </a:extLst>
          </p:cNvPr>
          <p:cNvSpPr txBox="1"/>
          <p:nvPr/>
        </p:nvSpPr>
        <p:spPr>
          <a:xfrm>
            <a:off x="10648061" y="5820274"/>
            <a:ext cx="2249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Retour à la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« normale »</a:t>
            </a:r>
          </a:p>
        </p:txBody>
      </p:sp>
    </p:spTree>
    <p:extLst>
      <p:ext uri="{BB962C8B-B14F-4D97-AF65-F5344CB8AC3E}">
        <p14:creationId xmlns:p14="http://schemas.microsoft.com/office/powerpoint/2010/main" val="84728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15E6C-0E0F-4E4C-890C-DDC32352EF42}"/>
              </a:ext>
            </a:extLst>
          </p:cNvPr>
          <p:cNvSpPr/>
          <p:nvPr/>
        </p:nvSpPr>
        <p:spPr>
          <a:xfrm>
            <a:off x="-783193" y="109626"/>
            <a:ext cx="992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Recettes et partenaires privilégiés</a:t>
            </a:r>
            <a:endParaRPr lang="fr-FR" sz="2800" b="1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369A6AF-7536-4B0B-9F2A-C57581C6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233018-8224-46AD-AF0E-D0D978E8AF28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6638EF-E153-41AC-8213-B44C1B56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9" y="794122"/>
            <a:ext cx="9719235" cy="3644713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89883ED-F241-4ABB-98DD-CF7D5A806A9A}"/>
              </a:ext>
            </a:extLst>
          </p:cNvPr>
          <p:cNvSpPr/>
          <p:nvPr/>
        </p:nvSpPr>
        <p:spPr>
          <a:xfrm>
            <a:off x="5140235" y="3544534"/>
            <a:ext cx="2503503" cy="78123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DA30FB-16DF-46D4-AEDE-A9F65279A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681" y="4421995"/>
            <a:ext cx="1037364" cy="12517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4AE831-01F2-43A0-9590-66E8FBE37A5A}"/>
              </a:ext>
            </a:extLst>
          </p:cNvPr>
          <p:cNvSpPr/>
          <p:nvPr/>
        </p:nvSpPr>
        <p:spPr>
          <a:xfrm>
            <a:off x="275621" y="5047871"/>
            <a:ext cx="737910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/>
            <a:r>
              <a:rPr lang="fr-FR" sz="2800" dirty="0">
                <a:latin typeface="Avenir-Black"/>
              </a:rPr>
              <a:t>Remerciements à l’Etat, Monsieur le Préfet, Monsieur le Sous-Préfet, le Département et la Communauté de Communes Aunis Sud</a:t>
            </a:r>
          </a:p>
          <a:p>
            <a:pPr marL="1428750" lvl="2" indent="-514350">
              <a:buAutoNum type="arabicParenR"/>
            </a:pPr>
            <a:endParaRPr lang="fr-FR" sz="2000" b="1" dirty="0">
              <a:latin typeface="Avenir-Blac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11B9D0-F748-4BEA-BE39-017E5AF9E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33" y="5751306"/>
            <a:ext cx="987756" cy="8414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50E264-DBCF-44AC-B388-ED0833A9E9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404" y="5802322"/>
            <a:ext cx="808008" cy="8414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80C859-9C3E-4373-9766-EF91FFCDF4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510" y="5802322"/>
            <a:ext cx="825596" cy="8074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16AF94-0771-4A02-BD38-AE0D84D2FE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22" y="4584449"/>
            <a:ext cx="1206978" cy="108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51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15E6C-0E0F-4E4C-890C-DDC32352EF42}"/>
              </a:ext>
            </a:extLst>
          </p:cNvPr>
          <p:cNvSpPr/>
          <p:nvPr/>
        </p:nvSpPr>
        <p:spPr>
          <a:xfrm>
            <a:off x="-783193" y="109626"/>
            <a:ext cx="99271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Baisse des dépenses</a:t>
            </a:r>
          </a:p>
          <a:p>
            <a:pPr lvl="2"/>
            <a:endParaRPr lang="fr-FR" sz="3600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800" dirty="0">
              <a:latin typeface="Avenir-Black"/>
            </a:endParaRPr>
          </a:p>
          <a:p>
            <a:pPr lvl="2"/>
            <a:endParaRPr lang="fr-FR" sz="2800" dirty="0">
              <a:latin typeface="Avenir-Black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369A6AF-7536-4B0B-9F2A-C57581C6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233018-8224-46AD-AF0E-D0D978E8AF28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25" name="Flèche : droite rayée 24">
            <a:extLst>
              <a:ext uri="{FF2B5EF4-FFF2-40B4-BE49-F238E27FC236}">
                <a16:creationId xmlns:a16="http://schemas.microsoft.com/office/drawing/2014/main" id="{91A412B1-31CF-415D-84C2-BCE41435DE78}"/>
              </a:ext>
            </a:extLst>
          </p:cNvPr>
          <p:cNvSpPr/>
          <p:nvPr/>
        </p:nvSpPr>
        <p:spPr>
          <a:xfrm>
            <a:off x="8118811" y="2362173"/>
            <a:ext cx="3178234" cy="3807808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9587B5-8491-4E1E-861E-437D767ADFB2}"/>
              </a:ext>
            </a:extLst>
          </p:cNvPr>
          <p:cNvSpPr/>
          <p:nvPr/>
        </p:nvSpPr>
        <p:spPr>
          <a:xfrm>
            <a:off x="8630335" y="3835190"/>
            <a:ext cx="21551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500" dirty="0">
                <a:latin typeface="Avenir-Black"/>
              </a:rPr>
              <a:t>Subvention du Fonds Vert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406E3A-0928-4AD5-87EB-FC982BC67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5" b="44097"/>
          <a:stretch/>
        </p:blipFill>
        <p:spPr>
          <a:xfrm>
            <a:off x="158518" y="1508600"/>
            <a:ext cx="7829343" cy="35938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7BE262-DF41-42DA-AD14-1673F4688A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375" y="3682618"/>
            <a:ext cx="2979014" cy="340458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F7302D8-378A-43E4-BBBB-56084E21401D}"/>
              </a:ext>
            </a:extLst>
          </p:cNvPr>
          <p:cNvSpPr txBox="1"/>
          <p:nvPr/>
        </p:nvSpPr>
        <p:spPr>
          <a:xfrm>
            <a:off x="3870665" y="2362173"/>
            <a:ext cx="322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FF0000"/>
                </a:solidFill>
                <a:highlight>
                  <a:srgbClr val="FAFAFA"/>
                </a:highlight>
              </a:rPr>
              <a:t>AOUT 2024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5854AB-86A1-4E34-B034-479951F362E5}"/>
              </a:ext>
            </a:extLst>
          </p:cNvPr>
          <p:cNvSpPr/>
          <p:nvPr/>
        </p:nvSpPr>
        <p:spPr>
          <a:xfrm>
            <a:off x="1549119" y="5855049"/>
            <a:ext cx="239256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BAISSE DES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FACTURES D’ENERGIES</a:t>
            </a:r>
          </a:p>
        </p:txBody>
      </p:sp>
    </p:spTree>
    <p:extLst>
      <p:ext uri="{BB962C8B-B14F-4D97-AF65-F5344CB8AC3E}">
        <p14:creationId xmlns:p14="http://schemas.microsoft.com/office/powerpoint/2010/main" val="202433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15E6C-0E0F-4E4C-890C-DDC32352EF42}"/>
              </a:ext>
            </a:extLst>
          </p:cNvPr>
          <p:cNvSpPr/>
          <p:nvPr/>
        </p:nvSpPr>
        <p:spPr>
          <a:xfrm>
            <a:off x="-783193" y="109626"/>
            <a:ext cx="99271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Budget 2025 raisonnable et adapté</a:t>
            </a:r>
          </a:p>
          <a:p>
            <a:pPr lvl="2"/>
            <a:endParaRPr lang="fr-FR" sz="3600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800" dirty="0">
              <a:latin typeface="Avenir-Black"/>
            </a:endParaRPr>
          </a:p>
          <a:p>
            <a:pPr lvl="2"/>
            <a:r>
              <a:rPr lang="fr-FR" sz="2800" dirty="0">
                <a:latin typeface="Avenir-Black"/>
              </a:rPr>
              <a:t>Coût total de l’opération : 43 792,72 €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369A6AF-7536-4B0B-9F2A-C57581C6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233018-8224-46AD-AF0E-D0D978E8AF28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25" name="Flèche : droite rayée 24">
            <a:extLst>
              <a:ext uri="{FF2B5EF4-FFF2-40B4-BE49-F238E27FC236}">
                <a16:creationId xmlns:a16="http://schemas.microsoft.com/office/drawing/2014/main" id="{91A412B1-31CF-415D-84C2-BCE41435DE78}"/>
              </a:ext>
            </a:extLst>
          </p:cNvPr>
          <p:cNvSpPr/>
          <p:nvPr/>
        </p:nvSpPr>
        <p:spPr>
          <a:xfrm>
            <a:off x="8118811" y="2362173"/>
            <a:ext cx="3178234" cy="3807808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67369C-FBC1-4B5D-9CE1-2E7E6BAA9962}"/>
              </a:ext>
            </a:extLst>
          </p:cNvPr>
          <p:cNvSpPr/>
          <p:nvPr/>
        </p:nvSpPr>
        <p:spPr>
          <a:xfrm>
            <a:off x="-236238" y="700943"/>
            <a:ext cx="88332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/>
            <a:r>
              <a:rPr lang="fr-FR" sz="2800" b="1" dirty="0">
                <a:latin typeface="Avenir-Black"/>
              </a:rPr>
              <a:t>Aire de jeux pour enfants</a:t>
            </a:r>
          </a:p>
          <a:p>
            <a:pPr lvl="2"/>
            <a:endParaRPr lang="fr-FR" sz="2000" b="1" dirty="0">
              <a:latin typeface="Avenir-Black"/>
            </a:endParaRPr>
          </a:p>
          <a:p>
            <a:pPr lvl="2"/>
            <a:endParaRPr lang="fr-FR" sz="2000" b="1" dirty="0">
              <a:latin typeface="Avenir-Black"/>
            </a:endParaRPr>
          </a:p>
        </p:txBody>
      </p:sp>
      <p:pic>
        <p:nvPicPr>
          <p:cNvPr id="1026" name="Image 1">
            <a:extLst>
              <a:ext uri="{FF2B5EF4-FFF2-40B4-BE49-F238E27FC236}">
                <a16:creationId xmlns:a16="http://schemas.microsoft.com/office/drawing/2014/main" id="{5E8B0B30-8370-4299-B66B-A6ADD2C1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36" y="2481633"/>
            <a:ext cx="6019903" cy="358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9587B5-8491-4E1E-861E-437D767ADFB2}"/>
              </a:ext>
            </a:extLst>
          </p:cNvPr>
          <p:cNvSpPr/>
          <p:nvPr/>
        </p:nvSpPr>
        <p:spPr>
          <a:xfrm>
            <a:off x="8515774" y="3366818"/>
            <a:ext cx="36260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500" dirty="0">
                <a:latin typeface="Avenir-Black"/>
              </a:rPr>
              <a:t>Demandes de subventions au fonds de revitalisation et au Fonds concours de la CDC Aunis Sud</a:t>
            </a:r>
          </a:p>
        </p:txBody>
      </p:sp>
    </p:spTree>
    <p:extLst>
      <p:ext uri="{BB962C8B-B14F-4D97-AF65-F5344CB8AC3E}">
        <p14:creationId xmlns:p14="http://schemas.microsoft.com/office/powerpoint/2010/main" val="108644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 descr="Résultat de recherche d'images pour &quot;Région nouvelle aquita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15E6C-0E0F-4E4C-890C-DDC32352EF42}"/>
              </a:ext>
            </a:extLst>
          </p:cNvPr>
          <p:cNvSpPr/>
          <p:nvPr/>
        </p:nvSpPr>
        <p:spPr>
          <a:xfrm>
            <a:off x="-783193" y="109626"/>
            <a:ext cx="992719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Font typeface="+mj-lt"/>
              <a:buAutoNum type="arabicParenR" startAt="2"/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venir-Black"/>
              </a:rPr>
              <a:t>Vie municipale : Budget 2025 raisonnable et adapté</a:t>
            </a:r>
          </a:p>
          <a:p>
            <a:pPr lvl="2"/>
            <a:endParaRPr lang="fr-FR" sz="3600" dirty="0">
              <a:latin typeface="Avenir-Black"/>
            </a:endParaRPr>
          </a:p>
          <a:p>
            <a:pPr marL="1428750" lvl="2" indent="-514350">
              <a:buAutoNum type="arabicParenR"/>
            </a:pPr>
            <a:endParaRPr lang="fr-FR" sz="2800" dirty="0">
              <a:latin typeface="Avenir-Black"/>
            </a:endParaRPr>
          </a:p>
          <a:p>
            <a:pPr lvl="2"/>
            <a:r>
              <a:rPr lang="fr-FR" sz="2800" dirty="0">
                <a:latin typeface="Avenir-Black"/>
              </a:rPr>
              <a:t>Achat parcelle + étude des sols : 6 221,50 €</a:t>
            </a:r>
          </a:p>
          <a:p>
            <a:pPr lvl="2"/>
            <a:r>
              <a:rPr lang="fr-FR" sz="2800" dirty="0">
                <a:latin typeface="Avenir-Black"/>
              </a:rPr>
              <a:t>Clôture et aménagement : 10 000 € (estimation)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369A6AF-7536-4B0B-9F2A-C57581C6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05" y="8697"/>
            <a:ext cx="1689480" cy="10566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233018-8224-46AD-AF0E-D0D978E8AF28}"/>
              </a:ext>
            </a:extLst>
          </p:cNvPr>
          <p:cNvSpPr txBox="1"/>
          <p:nvPr/>
        </p:nvSpPr>
        <p:spPr>
          <a:xfrm>
            <a:off x="10023100" y="862269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Réunion publique </a:t>
            </a:r>
          </a:p>
          <a:p>
            <a:pPr algn="ctr"/>
            <a:r>
              <a:rPr lang="fr-FR" dirty="0">
                <a:latin typeface="Bahnschrift Light SemiCondensed" panose="020B0502040204020203" pitchFamily="34" charset="0"/>
              </a:rPr>
              <a:t>26 septembre 2024</a:t>
            </a:r>
          </a:p>
        </p:txBody>
      </p:sp>
      <p:sp>
        <p:nvSpPr>
          <p:cNvPr id="25" name="Flèche : droite rayée 24">
            <a:extLst>
              <a:ext uri="{FF2B5EF4-FFF2-40B4-BE49-F238E27FC236}">
                <a16:creationId xmlns:a16="http://schemas.microsoft.com/office/drawing/2014/main" id="{91A412B1-31CF-415D-84C2-BCE41435DE78}"/>
              </a:ext>
            </a:extLst>
          </p:cNvPr>
          <p:cNvSpPr/>
          <p:nvPr/>
        </p:nvSpPr>
        <p:spPr>
          <a:xfrm>
            <a:off x="8118811" y="2362173"/>
            <a:ext cx="3178234" cy="3807808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67369C-FBC1-4B5D-9CE1-2E7E6BAA9962}"/>
              </a:ext>
            </a:extLst>
          </p:cNvPr>
          <p:cNvSpPr/>
          <p:nvPr/>
        </p:nvSpPr>
        <p:spPr>
          <a:xfrm>
            <a:off x="-236238" y="700943"/>
            <a:ext cx="88332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/>
            <a:r>
              <a:rPr lang="fr-FR" sz="2800" b="1" dirty="0">
                <a:latin typeface="Avenir-Black"/>
              </a:rPr>
              <a:t>Extension du cimetière</a:t>
            </a:r>
          </a:p>
          <a:p>
            <a:pPr lvl="2"/>
            <a:endParaRPr lang="fr-FR" sz="2000" b="1" dirty="0">
              <a:latin typeface="Avenir-Black"/>
            </a:endParaRPr>
          </a:p>
          <a:p>
            <a:pPr lvl="2"/>
            <a:endParaRPr lang="fr-FR" sz="2000" b="1" dirty="0">
              <a:latin typeface="Avenir-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9587B5-8491-4E1E-861E-437D767ADFB2}"/>
              </a:ext>
            </a:extLst>
          </p:cNvPr>
          <p:cNvSpPr/>
          <p:nvPr/>
        </p:nvSpPr>
        <p:spPr>
          <a:xfrm>
            <a:off x="8597044" y="3642829"/>
            <a:ext cx="215518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500" dirty="0">
                <a:latin typeface="Avenir-Black"/>
              </a:rPr>
              <a:t>Demandes de subventions au Département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465383-5297-45AE-AE43-DC9D2333E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54" y="2797762"/>
            <a:ext cx="6287377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420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A8EB7BED9ADB44BC13BD7F14727CB1" ma:contentTypeVersion="15" ma:contentTypeDescription="Crée un document." ma:contentTypeScope="" ma:versionID="269292328114916dbbe049852602134b">
  <xsd:schema xmlns:xsd="http://www.w3.org/2001/XMLSchema" xmlns:xs="http://www.w3.org/2001/XMLSchema" xmlns:p="http://schemas.microsoft.com/office/2006/metadata/properties" xmlns:ns1="http://schemas.microsoft.com/sharepoint/v3" xmlns:ns3="a74de442-cdae-4e70-a627-3b84298dcee5" xmlns:ns4="0f0a65ae-9791-447a-850f-d2754b8a0741" targetNamespace="http://schemas.microsoft.com/office/2006/metadata/properties" ma:root="true" ma:fieldsID="a258b29def4cefe66cb0a506044c26a2" ns1:_="" ns3:_="" ns4:_="">
    <xsd:import namespace="http://schemas.microsoft.com/sharepoint/v3"/>
    <xsd:import namespace="a74de442-cdae-4e70-a627-3b84298dcee5"/>
    <xsd:import namespace="0f0a65ae-9791-447a-850f-d2754b8a07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de442-cdae-4e70-a627-3b84298dce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0a65ae-9791-447a-850f-d2754b8a07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412E2D-F0E5-4D68-AF1A-3C5810DD4C24}">
  <ds:schemaRefs>
    <ds:schemaRef ds:uri="a74de442-cdae-4e70-a627-3b84298dcee5"/>
    <ds:schemaRef ds:uri="http://purl.org/dc/terms/"/>
    <ds:schemaRef ds:uri="http://schemas.microsoft.com/office/infopath/2007/PartnerControls"/>
    <ds:schemaRef ds:uri="http://schemas.microsoft.com/sharepoint/v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0f0a65ae-9791-447a-850f-d2754b8a074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68ED9F-EE4D-49AB-A889-7CBB001B79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95F464-A619-45F7-88D0-F3D4B1BB00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4de442-cdae-4e70-a627-3b84298dcee5"/>
    <ds:schemaRef ds:uri="0f0a65ae-9791-447a-850f-d2754b8a07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10571</TotalTime>
  <Words>880</Words>
  <Application>Microsoft Office PowerPoint</Application>
  <PresentationFormat>Grand écran</PresentationFormat>
  <Paragraphs>171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0" baseType="lpstr">
      <vt:lpstr>Arial</vt:lpstr>
      <vt:lpstr>Avenir-Black</vt:lpstr>
      <vt:lpstr>Bahnschrift Light SemiCondensed</vt:lpstr>
      <vt:lpstr>Calibri</vt:lpstr>
      <vt:lpstr>Calibri Light</vt:lpstr>
      <vt:lpstr>Segoe Print</vt:lpstr>
      <vt:lpstr>SourceSansPro-Bold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DPT17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JOBIN</dc:creator>
  <cp:lastModifiedBy>secretariat</cp:lastModifiedBy>
  <cp:revision>180</cp:revision>
  <cp:lastPrinted>2020-02-14T11:12:47Z</cp:lastPrinted>
  <dcterms:created xsi:type="dcterms:W3CDTF">2020-01-31T12:55:53Z</dcterms:created>
  <dcterms:modified xsi:type="dcterms:W3CDTF">2024-09-23T09:24:41Z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0x01010030A8EB7BED9ADB44BC13BD7F14727CB1</vt:lpwstr>
  </property>
</Properties>
</file>